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511" r:id="rId2"/>
    <p:sldId id="508" r:id="rId3"/>
    <p:sldId id="509" r:id="rId4"/>
    <p:sldId id="503" r:id="rId5"/>
    <p:sldId id="510" r:id="rId6"/>
  </p:sldIdLst>
  <p:sldSz cx="9144000" cy="5143500" type="screen16x9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4F9E"/>
    <a:srgbClr val="2B6790"/>
    <a:srgbClr val="CC9900"/>
    <a:srgbClr val="245590"/>
    <a:srgbClr val="3A7DCE"/>
    <a:srgbClr val="216BFF"/>
    <a:srgbClr val="004DE6"/>
    <a:srgbClr val="2B67AF"/>
    <a:srgbClr val="003399"/>
    <a:srgbClr val="007E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7" autoAdjust="0"/>
    <p:restoredTop sz="94686" autoAdjust="0"/>
  </p:normalViewPr>
  <p:slideViewPr>
    <p:cSldViewPr>
      <p:cViewPr>
        <p:scale>
          <a:sx n="90" d="100"/>
          <a:sy n="90" d="100"/>
        </p:scale>
        <p:origin x="-2292" y="-102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5" d="100"/>
          <a:sy n="75" d="100"/>
        </p:scale>
        <p:origin x="-2172" y="-108"/>
      </p:cViewPr>
      <p:guideLst>
        <p:guide orient="horz" pos="3157"/>
        <p:guide pos="217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0" cy="501015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9" y="0"/>
            <a:ext cx="2984870" cy="501015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B3F79421-76DA-4906-A846-3C8CAFF99F3A}" type="datetimeFigureOut">
              <a:rPr lang="ru-RU" smtClean="0"/>
              <a:pPr/>
              <a:t>26.09.2019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3188" y="750888"/>
            <a:ext cx="6681787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2446" tIns="46223" rIns="92446" bIns="46223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517546"/>
            <a:ext cx="2984870" cy="501015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9" y="9517546"/>
            <a:ext cx="2984870" cy="501015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28703562-135C-467B-868E-E72001C4FD0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51139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6452B-B6B8-4D1A-A5DB-EC63412EC8C4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6452B-B6B8-4D1A-A5DB-EC63412EC8C4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ru.wikipedia.org/wiki/%D0%9D%D0%B0%D1%86%D0%B8%D0%BE%D0%BD%D0%B0%D0%BB%D1%8C%D0%BD%D1%8B%D0%B9_%D0%BF%D1%80%D0%BE%D0%B5%D0%BA%D1%82_%E2%80%94_%D0%9A%D1%83%D0%BB%D1%8C%D1%82%D1%83%D1%80%D0%B0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5" y="142859"/>
            <a:ext cx="8043885" cy="35718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НАЦ.ПРОЕКТ КУЛЬТУРА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85720" y="428610"/>
            <a:ext cx="8858280" cy="4429156"/>
          </a:xfrm>
        </p:spPr>
        <p:txBody>
          <a:bodyPr>
            <a:noAutofit/>
          </a:bodyPr>
          <a:lstStyle/>
          <a:p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Национальный проект «Культура» предусматривает</a:t>
            </a:r>
          </a:p>
          <a:p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укрепления российской гражданской идентичности на основе духовно-нравственных и культурных ценностей народов Российской Федерации;</a:t>
            </a:r>
          </a:p>
          <a:p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создания, восстановления и переоборудования культурно-образовательных и музейных комплексов, включающих в себя концертные залы, театральные, музыкальные, хореографические и другие творческие школы, а также выставочные пространства;</a:t>
            </a:r>
          </a:p>
          <a:p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обеспечения детских музыкальных, художественных, хореографических школ, училищ и школ искусств необходимыми инструментами, оборудованием и материалами;</a:t>
            </a:r>
          </a:p>
          <a:p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продвижения талантливой молодёжи в сфере музыкального искусства, в том числе посредством создания национального молодёжного симфонического оркестра;</a:t>
            </a:r>
          </a:p>
          <a:p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создания (реконструкции) </a:t>
            </a:r>
            <a:r>
              <a:rPr lang="ru-RU" sz="1000" dirty="0" err="1" smtClean="0">
                <a:solidFill>
                  <a:schemeClr val="tx2">
                    <a:lumMod val="75000"/>
                  </a:schemeClr>
                </a:solidFill>
              </a:rPr>
              <a:t>культурно-досуговых</a:t>
            </a:r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 организаций клубного типа на территориях сельских поселений, развития муниципальных библиотек; создания виртуальных концертных залов не менее чем в 500 городах Российской Федерации;</a:t>
            </a:r>
          </a:p>
          <a:p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создания условий для показа национальных кинофильмов в кинозалах, расположенных в населённых пунктах с численностью населения до 500 тыс. человек;</a:t>
            </a:r>
          </a:p>
          <a:p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подготовки кадров для организаций культуры;</a:t>
            </a:r>
          </a:p>
          <a:p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модернизации региональных и муниципальных театров юного зрителя и кукольных театров путём их реконструкции и капитального ремонта;</a:t>
            </a:r>
          </a:p>
          <a:p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поддержки добровольческих движений, в том числе в сфере сохранения культурного наследия народов Российской Федерации.</a:t>
            </a:r>
          </a:p>
          <a:p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Д. А. Медведев во вступительном слове на заседании Совета при президенте Российской Федерации по стратегическому развитию и национальным проектам сказал</a:t>
            </a:r>
            <a:r>
              <a:rPr lang="ru-RU" sz="1000" baseline="30000" dirty="0" smtClean="0">
                <a:solidFill>
                  <a:schemeClr val="tx2">
                    <a:lumMod val="75000"/>
                  </a:schemeClr>
                </a:solidFill>
                <a:hlinkClick r:id="rId2"/>
              </a:rPr>
              <a:t>[2]</a:t>
            </a:r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</a:p>
          <a:p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Национальный проект «Культура» имеет две главные цели. Прежде всего, конечно, сделать богатейшую культуру нашей страны более доступной — и для российских граждан, и для иностранных гостей. Для этого планируется провести реконструкцию, реставрацию, техническое переоснащение более чем 3,5 тыс. объектов культуры. При этом речь идёт как о жемчужинах истории и культуры, архитектуры, которые привлекают туристов со всего мира, так и об обычных домах культуры, кинотеатрах, библиотеках в малых городах, отдалённых территориях. Чтобы люди, которые там живут, не были оторваны от культурной жизни страны. Для решения этой задачи предстоит провести и </a:t>
            </a:r>
            <a:r>
              <a:rPr lang="ru-RU" sz="1000" dirty="0" err="1" smtClean="0">
                <a:solidFill>
                  <a:schemeClr val="tx2">
                    <a:lumMod val="75000"/>
                  </a:schemeClr>
                </a:solidFill>
              </a:rPr>
              <a:t>цифровизацию</a:t>
            </a:r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 культурной сферы. В том числе, как сказано в указе, создать 500 виртуальных концертных залов. «Цифра» позволит расширить аудиторию учреждений культуры на 30 миллионов человек.</a:t>
            </a:r>
            <a:b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>Вторая главная цель национального проекта — раскрыть творческий потенциал людей, дать им возможность продемонстрировать свои таланты как в России, так и за рубежом. Должна быть создана эффективная система поощрения одарённых детей и молодёжи — в виде конкурсов, фестивалей, грантов, обучения и стажировок. Одной из форм такой поддержки станет создание национального молодёжного симфонического оркестра.</a:t>
            </a:r>
          </a:p>
          <a:p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1000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1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" name="Picture 2" descr="D:\Work\Bachti\!!!ВНУТРЕННИЕ\декабрь\презентация\фотозона размер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31105" y="0"/>
            <a:ext cx="812895" cy="64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19" y="0"/>
            <a:ext cx="617709" cy="100366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19" y="0"/>
            <a:ext cx="617709" cy="1003663"/>
          </a:xfrm>
          <a:prstGeom prst="rect">
            <a:avLst/>
          </a:prstGeom>
        </p:spPr>
      </p:pic>
      <p:pic>
        <p:nvPicPr>
          <p:cNvPr id="14" name="Picture 2" descr="D:\Work\Bachti\!!!ВНУТРЕННИЕ\декабрь\презентация\фотозона размер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01024" y="285734"/>
            <a:ext cx="812895" cy="64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42910" y="1285867"/>
            <a:ext cx="7358114" cy="4505257"/>
          </a:xfrm>
          <a:prstGeom prst="rect">
            <a:avLst/>
          </a:prstGeom>
          <a:noFill/>
        </p:spPr>
        <p:txBody>
          <a:bodyPr wrap="square" lIns="72567" tIns="36283" rIns="72567" bIns="36283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cs typeface="Arial" panose="020B0604020202020204" pitchFamily="34" charset="0"/>
              </a:rPr>
              <a:t>За первый квартал 2019 года 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cs typeface="Arial" panose="020B0604020202020204" pitchFamily="34" charset="0"/>
              </a:rPr>
              <a:t>в период реализации региональных проектов, в ходящих в состав национального проекта «Культура» во Дворце Культуры «Шахтер» мероприятий на платной основе посетило 2985 человек </a:t>
            </a:r>
            <a:endParaRPr lang="ru-RU" sz="3200" b="1" dirty="0" smtClean="0">
              <a:solidFill>
                <a:schemeClr val="accent1">
                  <a:lumMod val="50000"/>
                </a:schemeClr>
              </a:solidFill>
              <a:latin typeface="Arial Narrow" pitchFamily="34" charset="0"/>
              <a:cs typeface="Arial" panose="020B0604020202020204" pitchFamily="34" charset="0"/>
            </a:endParaRPr>
          </a:p>
          <a:p>
            <a:pPr algn="ctr"/>
            <a:endParaRPr lang="ru-RU" sz="3200" b="1" dirty="0" smtClean="0">
              <a:solidFill>
                <a:srgbClr val="FF0000"/>
              </a:solidFill>
              <a:latin typeface="Arial Narrow" pitchFamily="34" charset="0"/>
              <a:cs typeface="Arial" panose="020B0604020202020204" pitchFamily="34" charset="0"/>
            </a:endParaRPr>
          </a:p>
          <a:p>
            <a:pPr algn="ctr"/>
            <a:endParaRPr lang="ru-RU" sz="3200" b="1" dirty="0" smtClean="0">
              <a:solidFill>
                <a:schemeClr val="tx2">
                  <a:lumMod val="50000"/>
                </a:schemeClr>
              </a:solidFill>
              <a:latin typeface="Arial Narrow" pitchFamily="34" charset="0"/>
              <a:cs typeface="Arial" panose="020B060402020202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Arial Narrow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642910" y="1071552"/>
            <a:ext cx="7858180" cy="1588"/>
          </a:xfrm>
          <a:prstGeom prst="line">
            <a:avLst/>
          </a:prstGeom>
          <a:ln w="25400">
            <a:solidFill>
              <a:srgbClr val="3B45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Заголовок 1"/>
          <p:cNvSpPr txBox="1">
            <a:spLocks/>
          </p:cNvSpPr>
          <p:nvPr/>
        </p:nvSpPr>
        <p:spPr>
          <a:xfrm>
            <a:off x="-1000164" y="3429006"/>
            <a:ext cx="5357818" cy="6320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solidFill>
                <a:schemeClr val="tx2">
                  <a:lumMod val="50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42910" y="357172"/>
            <a:ext cx="7823731" cy="483366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67" tIns="36283" rIns="72567" bIns="36283"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 Narrow" pitchFamily="34" charset="0"/>
                <a:cs typeface="Arial" pitchFamily="34" charset="0"/>
              </a:rPr>
              <a:t>КУЛЬТУРА. </a:t>
            </a:r>
            <a:r>
              <a:rPr lang="ru-RU" sz="2800" b="1" dirty="0" smtClean="0">
                <a:solidFill>
                  <a:srgbClr val="FF0000"/>
                </a:solidFill>
                <a:latin typeface="Arial Narrow" pitchFamily="34" charset="0"/>
                <a:cs typeface="Arial" pitchFamily="34" charset="0"/>
              </a:rPr>
              <a:t>НАЦ.ПРОЕКТ</a:t>
            </a:r>
            <a:r>
              <a:rPr lang="ru-RU" sz="2400" b="1" dirty="0" smtClean="0">
                <a:solidFill>
                  <a:srgbClr val="FF0000"/>
                </a:solidFill>
                <a:latin typeface="Arial Narrow" pitchFamily="34" charset="0"/>
                <a:cs typeface="Arial" pitchFamily="34" charset="0"/>
              </a:rPr>
              <a:t>:</a:t>
            </a:r>
          </a:p>
          <a:p>
            <a:pPr algn="ctr"/>
            <a:endParaRPr lang="ru-RU" sz="2400" b="1" dirty="0">
              <a:solidFill>
                <a:srgbClr val="FF0000"/>
              </a:solidFill>
              <a:latin typeface="Arial Narrow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181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19" y="0"/>
            <a:ext cx="617709" cy="1003663"/>
          </a:xfrm>
          <a:prstGeom prst="rect">
            <a:avLst/>
          </a:prstGeom>
        </p:spPr>
      </p:pic>
      <p:pic>
        <p:nvPicPr>
          <p:cNvPr id="14" name="Picture 2" descr="D:\Work\Bachti\!!!ВНУТРЕННИЕ\декабрь\презентация\фотозона размер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31105" y="0"/>
            <a:ext cx="812895" cy="64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642910" y="1071552"/>
            <a:ext cx="7858180" cy="1588"/>
          </a:xfrm>
          <a:prstGeom prst="line">
            <a:avLst/>
          </a:prstGeom>
          <a:ln w="25400">
            <a:solidFill>
              <a:srgbClr val="3B45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Заголовок 1"/>
          <p:cNvSpPr txBox="1">
            <a:spLocks/>
          </p:cNvSpPr>
          <p:nvPr/>
        </p:nvSpPr>
        <p:spPr>
          <a:xfrm>
            <a:off x="-1000164" y="3429006"/>
            <a:ext cx="5357818" cy="6320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solidFill>
                <a:schemeClr val="tx2">
                  <a:lumMod val="50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42910" y="214296"/>
            <a:ext cx="7823731" cy="62624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67" tIns="36283" rIns="72567" bIns="36283"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 Narrow" pitchFamily="34" charset="0"/>
                <a:cs typeface="Arial" pitchFamily="34" charset="0"/>
              </a:rPr>
              <a:t>КУЛЬТУРА. НАЦ.ПРОЕКТ: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 Narrow" pitchFamily="34" charset="0"/>
                <a:cs typeface="Arial" pitchFamily="34" charset="0"/>
              </a:rPr>
              <a:t>«ОБЕСПЕЧЕНИЕ КАЧЕСТВЕННОГО НОВОГО УРОВНЯ РАЗВИТИЯ ИНФРАСТРУКТУРЫ КУЛЬТУРЫ»</a:t>
            </a:r>
            <a:endParaRPr lang="ru-RU" sz="2400" b="1" dirty="0">
              <a:solidFill>
                <a:srgbClr val="FF0000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-428660" y="4000510"/>
            <a:ext cx="1857388" cy="479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Arial Narrow" pitchFamily="34" charset="0"/>
              <a:ea typeface="+mj-ea"/>
              <a:cs typeface="Arial" pitchFamily="34" charset="0"/>
            </a:endParaRPr>
          </a:p>
        </p:txBody>
      </p:sp>
      <p:sp>
        <p:nvSpPr>
          <p:cNvPr id="23" name="Заголовок 1"/>
          <p:cNvSpPr txBox="1">
            <a:spLocks/>
          </p:cNvSpPr>
          <p:nvPr/>
        </p:nvSpPr>
        <p:spPr>
          <a:xfrm>
            <a:off x="857224" y="3929072"/>
            <a:ext cx="1857388" cy="479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Arial Narrow" pitchFamily="34" charset="0"/>
              <a:ea typeface="+mj-ea"/>
              <a:cs typeface="Arial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0" y="1285866"/>
            <a:ext cx="89297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ngsana New" pitchFamily="18" charset="-34"/>
              </a:rPr>
              <a:t>В рамках «Года театра»состоялась премьера музыкального спектакля для всей семьи </a:t>
            </a:r>
          </a:p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ngsana New" pitchFamily="18" charset="-34"/>
              </a:rPr>
              <a:t>«Алиса в стране чудес».</a:t>
            </a:r>
            <a:endParaRPr lang="ru-RU" sz="2800" b="1" dirty="0" smtClean="0">
              <a:solidFill>
                <a:schemeClr val="accent1">
                  <a:lumMod val="50000"/>
                </a:schemeClr>
              </a:solidFill>
              <a:latin typeface="Arial Narrow" pitchFamily="34" charset="0"/>
              <a:cs typeface="Angsana New" pitchFamily="18" charset="-34"/>
            </a:endParaRPr>
          </a:p>
        </p:txBody>
      </p:sp>
      <p:sp>
        <p:nvSpPr>
          <p:cNvPr id="32" name="Заголовок 1"/>
          <p:cNvSpPr txBox="1">
            <a:spLocks/>
          </p:cNvSpPr>
          <p:nvPr/>
        </p:nvSpPr>
        <p:spPr>
          <a:xfrm>
            <a:off x="2571736" y="3929072"/>
            <a:ext cx="1857388" cy="479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Arial Narrow" pitchFamily="34" charset="0"/>
              <a:ea typeface="+mj-ea"/>
              <a:cs typeface="Arial" pitchFamily="34" charset="0"/>
            </a:endParaRPr>
          </a:p>
        </p:txBody>
      </p:sp>
      <p:pic>
        <p:nvPicPr>
          <p:cNvPr id="5122" name="Picture 2" descr="https://i.mycdn.me/i?r=AyH4iRPQ2q0otWIFepML2LxROOkJjKN_T9UCZzzNg-Lnc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2571750"/>
            <a:ext cx="3101777" cy="2309101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4143372" y="3143254"/>
            <a:ext cx="4286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Это удивительное представление посетило большое количество зрителей не только во Дворце Культуры «Шахтер»,но и за его пределами .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181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571472" y="214296"/>
            <a:ext cx="7823731" cy="62624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67" tIns="36283" rIns="72567" bIns="36283"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 Narrow" pitchFamily="34" charset="0"/>
                <a:cs typeface="Arial" pitchFamily="34" charset="0"/>
              </a:rPr>
              <a:t>КУЛЬТУРА. НАЦ.ПРОЕКТ: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 Narrow" pitchFamily="34" charset="0"/>
                <a:cs typeface="Arial" pitchFamily="34" charset="0"/>
              </a:rPr>
              <a:t>«СОЗДАНИЕ УСЛОВИЙ ДЛЯ РЕАЛИЗАЦИИ ТВОРЧЕСКОГО ПОТЕНЦИАЛА НАЦИИ»</a:t>
            </a:r>
            <a:endParaRPr lang="ru-RU" sz="2400" b="1" dirty="0">
              <a:solidFill>
                <a:srgbClr val="FF0000"/>
              </a:solidFill>
              <a:latin typeface="Arial Narrow" pitchFamily="34" charset="0"/>
              <a:cs typeface="Arial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19" y="0"/>
            <a:ext cx="617709" cy="1003663"/>
          </a:xfrm>
          <a:prstGeom prst="rect">
            <a:avLst/>
          </a:prstGeom>
        </p:spPr>
      </p:pic>
      <p:pic>
        <p:nvPicPr>
          <p:cNvPr id="20" name="Picture 2" descr="D:\Work\Bachti\!!!ВНУТРЕННИЕ\декабрь\презентация\фотозона размер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31105" y="0"/>
            <a:ext cx="812895" cy="64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714348" y="1071552"/>
            <a:ext cx="7572428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67" tIns="36283" rIns="72567" bIns="36283"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42844" y="1071552"/>
            <a:ext cx="8715436" cy="1857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67" tIns="36283" rIns="72567" bIns="36283"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cs typeface="Angsana New" pitchFamily="18" charset="-34"/>
              </a:rPr>
              <a:t>2019 г.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cs typeface="Angsana New" pitchFamily="18" charset="-34"/>
              </a:rPr>
              <a:t>Участие в Областном фестивале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cs typeface="Angsana New" pitchFamily="18" charset="-34"/>
              </a:rPr>
              <a:t>«Навстречу юбилею» и Межрегиональном фестивале-конкурсе казачьей культуры «Кузнецкая вольница»</a:t>
            </a:r>
            <a:endParaRPr lang="ru-RU" sz="2400" b="1" dirty="0" smtClean="0">
              <a:solidFill>
                <a:schemeClr val="tx2">
                  <a:lumMod val="75000"/>
                </a:schemeClr>
              </a:solidFill>
              <a:latin typeface="Arial Narrow" pitchFamily="34" charset="0"/>
              <a:cs typeface="Angsana New" pitchFamily="18" charset="-34"/>
            </a:endParaRPr>
          </a:p>
          <a:p>
            <a:endParaRPr lang="ru-RU" sz="800" dirty="0" smtClean="0">
              <a:solidFill>
                <a:schemeClr val="accent3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4098" name="Picture 2" descr="https://i.mycdn.me/i?r=AyH4iRPQ2q0otWIFepML2LxRrNQgzb2biBhCJ7Ew6pNBO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2786064"/>
            <a:ext cx="2266730" cy="2182777"/>
          </a:xfrm>
          <a:prstGeom prst="rect">
            <a:avLst/>
          </a:prstGeom>
          <a:noFill/>
        </p:spPr>
      </p:pic>
      <p:pic>
        <p:nvPicPr>
          <p:cNvPr id="4100" name="Picture 4" descr="https://i.mycdn.me/i?r=AyH4iRPQ2q0otWIFepML2LxR12u6f7tcFC20nDoRueoxe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3000378"/>
            <a:ext cx="2571768" cy="187643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571472" y="214296"/>
            <a:ext cx="7823731" cy="62624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67" tIns="36283" rIns="72567" bIns="36283"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 Narrow" pitchFamily="34" charset="0"/>
                <a:cs typeface="Arial" pitchFamily="34" charset="0"/>
              </a:rPr>
              <a:t>КУЛЬТУРА. НАЦ.ПРОЕКТ: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 Narrow" pitchFamily="34" charset="0"/>
                <a:cs typeface="Arial" pitchFamily="34" charset="0"/>
              </a:rPr>
              <a:t>«СОЗДАНИЕ УСЛОВИЙ ДЛЯ РЕАЛИЗАЦИИ ТВОРЧЕСКОГО ПОТЕНЦИАЛА НАЦИИ»</a:t>
            </a:r>
            <a:endParaRPr lang="ru-RU" sz="2400" b="1" dirty="0">
              <a:solidFill>
                <a:srgbClr val="FF0000"/>
              </a:solidFill>
              <a:latin typeface="Arial Narrow" pitchFamily="34" charset="0"/>
              <a:cs typeface="Arial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19" y="0"/>
            <a:ext cx="617709" cy="1003663"/>
          </a:xfrm>
          <a:prstGeom prst="rect">
            <a:avLst/>
          </a:prstGeom>
        </p:spPr>
      </p:pic>
      <p:pic>
        <p:nvPicPr>
          <p:cNvPr id="20" name="Picture 2" descr="D:\Work\Bachti\!!!ВНУТРЕННИЕ\декабрь\презентация\фотозона размер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31105" y="0"/>
            <a:ext cx="812895" cy="64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714348" y="1071552"/>
            <a:ext cx="7572428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67" tIns="36283" rIns="72567" bIns="36283"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25618" y="1275305"/>
            <a:ext cx="3798309" cy="1728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67" tIns="36283" rIns="72567" bIns="36283"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Narrow" pitchFamily="34" charset="0"/>
                <a:cs typeface="Angsana New" pitchFamily="18" charset="-34"/>
              </a:rPr>
              <a:t>2019 г.</a:t>
            </a:r>
          </a:p>
          <a:p>
            <a:pPr algn="ctr">
              <a:tabLst>
                <a:tab pos="85725" algn="l"/>
              </a:tabLst>
            </a:pPr>
            <a:r>
              <a:rPr lang="ru-RU" dirty="0" smtClean="0">
                <a:solidFill>
                  <a:schemeClr val="tx1"/>
                </a:solidFill>
                <a:latin typeface="Arial Narrow" panose="020B0606020202030204" pitchFamily="34" charset="0"/>
                <a:cs typeface="Angsana New"/>
              </a:rPr>
              <a:t>Волонтеры, </a:t>
            </a:r>
          </a:p>
          <a:p>
            <a:pPr algn="ctr">
              <a:tabLst>
                <a:tab pos="85725" algn="l"/>
              </a:tabLst>
            </a:pPr>
            <a:r>
              <a:rPr lang="ru-RU" dirty="0" smtClean="0">
                <a:solidFill>
                  <a:schemeClr val="tx1"/>
                </a:solidFill>
                <a:latin typeface="Arial Narrow" panose="020B0606020202030204" pitchFamily="34" charset="0"/>
                <a:cs typeface="Angsana New"/>
              </a:rPr>
              <a:t>зарегистрировавшиеся </a:t>
            </a:r>
            <a:r>
              <a:rPr lang="ru-RU" dirty="0">
                <a:solidFill>
                  <a:schemeClr val="tx1"/>
                </a:solidFill>
                <a:latin typeface="Arial Narrow" panose="020B0606020202030204" pitchFamily="34" charset="0"/>
                <a:cs typeface="Angsana New"/>
              </a:rPr>
              <a:t>в базе данных </a:t>
            </a:r>
            <a:endParaRPr lang="ru-RU" dirty="0" smtClean="0">
              <a:solidFill>
                <a:schemeClr val="tx1"/>
              </a:solidFill>
              <a:latin typeface="Arial Narrow" panose="020B0606020202030204" pitchFamily="34" charset="0"/>
              <a:cs typeface="Angsana New"/>
            </a:endParaRPr>
          </a:p>
          <a:p>
            <a:pPr algn="ctr">
              <a:tabLst>
                <a:tab pos="85725" algn="l"/>
              </a:tabLst>
            </a:pPr>
            <a:r>
              <a:rPr lang="ru-RU" dirty="0" smtClean="0">
                <a:solidFill>
                  <a:schemeClr val="tx1"/>
                </a:solidFill>
                <a:latin typeface="Arial Narrow" panose="020B0606020202030204" pitchFamily="34" charset="0"/>
                <a:cs typeface="Angsana New"/>
              </a:rPr>
              <a:t>«</a:t>
            </a:r>
            <a:r>
              <a:rPr lang="ru-RU" dirty="0">
                <a:solidFill>
                  <a:schemeClr val="tx1"/>
                </a:solidFill>
                <a:latin typeface="Arial Narrow" panose="020B0606020202030204" pitchFamily="34" charset="0"/>
                <a:cs typeface="Angsana New"/>
              </a:rPr>
              <a:t>Волонтеры культуры» </a:t>
            </a:r>
            <a:r>
              <a:rPr lang="ru-RU" dirty="0" smtClean="0">
                <a:solidFill>
                  <a:schemeClr val="tx1"/>
                </a:solidFill>
                <a:latin typeface="Arial Narrow" panose="020B0606020202030204" pitchFamily="34" charset="0"/>
                <a:cs typeface="Angsana New"/>
              </a:rPr>
              <a:t>- </a:t>
            </a:r>
          </a:p>
          <a:p>
            <a:pPr algn="ctr">
              <a:tabLst>
                <a:tab pos="85725" algn="l"/>
              </a:tabLst>
            </a:pPr>
            <a:r>
              <a:rPr lang="ru-RU" dirty="0" smtClean="0">
                <a:solidFill>
                  <a:schemeClr val="tx1"/>
                </a:solidFill>
                <a:latin typeface="Arial Narrow" panose="020B0606020202030204" pitchFamily="34" charset="0"/>
                <a:cs typeface="Angsana New"/>
              </a:rPr>
              <a:t>«</a:t>
            </a:r>
            <a:r>
              <a:rPr lang="ru-RU" dirty="0">
                <a:solidFill>
                  <a:schemeClr val="tx1"/>
                </a:solidFill>
                <a:latin typeface="Arial Narrow" panose="020B0606020202030204" pitchFamily="34" charset="0"/>
                <a:cs typeface="Angsana New"/>
              </a:rPr>
              <a:t>Добровольцы России» </a:t>
            </a:r>
            <a:endParaRPr lang="ru-RU" b="1" dirty="0" smtClean="0">
              <a:solidFill>
                <a:schemeClr val="tx1"/>
              </a:solidFill>
              <a:latin typeface="Arial Narrow" panose="020B0606020202030204" pitchFamily="34" charset="0"/>
              <a:cs typeface="Angsana New"/>
            </a:endParaRPr>
          </a:p>
          <a:p>
            <a:pPr algn="ctr">
              <a:tabLst>
                <a:tab pos="85725" algn="l"/>
              </a:tabLst>
            </a:pPr>
            <a:r>
              <a:rPr lang="ru-RU" sz="2000" b="1" dirty="0" smtClean="0">
                <a:solidFill>
                  <a:schemeClr val="tx1"/>
                </a:solidFill>
                <a:latin typeface="Arial Narrow" panose="020B0606020202030204" pitchFamily="34" charset="0"/>
                <a:cs typeface="Angsana New"/>
              </a:rPr>
              <a:t>6человек</a:t>
            </a:r>
            <a:endParaRPr lang="ru-RU" sz="2000" dirty="0">
              <a:solidFill>
                <a:schemeClr val="tx1"/>
              </a:solidFill>
              <a:latin typeface="Arial Narrow" panose="020B0606020202030204" pitchFamily="34" charset="0"/>
              <a:cs typeface="Angsana New"/>
            </a:endParaRPr>
          </a:p>
          <a:p>
            <a:endParaRPr lang="ru-RU" sz="800" dirty="0" smtClean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965882" y="1235032"/>
            <a:ext cx="3582252" cy="2265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67" tIns="36283" rIns="72567" bIns="36283"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Narrow" pitchFamily="34" charset="0"/>
                <a:cs typeface="Angsana New" pitchFamily="18" charset="-34"/>
              </a:rPr>
              <a:t>2019 г.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Проходят  обучение в Кемеровском Государственном институте культуры по программе профессиональной переподготовки «Профессиональная компетенция художественного руководителя»</a:t>
            </a:r>
            <a:endParaRPr lang="ru-RU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3 сотрудника</a:t>
            </a:r>
            <a:endParaRPr lang="ru-RU" sz="20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ru-RU" sz="800" dirty="0" smtClean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026" name="Picture 2" descr="C:\Users\Пользователь12\Desktop\RRfvDx_ilz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618" y="3075806"/>
            <a:ext cx="3798308" cy="173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812870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5144</TotalTime>
  <Words>361</Words>
  <Application>Microsoft Office PowerPoint</Application>
  <PresentationFormat>Экран (16:9)</PresentationFormat>
  <Paragraphs>39</Paragraphs>
  <Slides>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НАЦ.ПРОЕКТ КУЛЬТУРА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 Александровна Каширская</dc:creator>
  <cp:lastModifiedBy>Пользователь Windows</cp:lastModifiedBy>
  <cp:revision>556</cp:revision>
  <cp:lastPrinted>2019-06-27T09:11:46Z</cp:lastPrinted>
  <dcterms:created xsi:type="dcterms:W3CDTF">2018-08-24T06:04:51Z</dcterms:created>
  <dcterms:modified xsi:type="dcterms:W3CDTF">2019-09-26T07:07:23Z</dcterms:modified>
</cp:coreProperties>
</file>